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6C6E7D-FA73-4340-A46F-58C48B5B34AB}">
  <a:tblStyle styleId="{366C6E7D-FA73-4340-A46F-58C48B5B34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567" autoAdjust="0"/>
  </p:normalViewPr>
  <p:slideViewPr>
    <p:cSldViewPr snapToGrid="0">
      <p:cViewPr varScale="1">
        <p:scale>
          <a:sx n="170" d="100"/>
          <a:sy n="170" d="100"/>
        </p:scale>
        <p:origin x="154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presProps" Target="presProps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viewProps" Target="viewProps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slide" Target="slides/slide223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231" Type="http://schemas.openxmlformats.org/officeDocument/2006/relationships/theme" Target="theme/theme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tableStyles" Target="tableStyle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_8ZH1Ggjk0" TargetMode="External"/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WwnI0RS6J5A" TargetMode="Externa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uLKjb973HU" TargetMode="External"/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38/" TargetMode="External"/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9280656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9280656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Uncheck VS Code tabs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2ef2c814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2ef2c814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61e2d6d49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61e2d6d49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592806568f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592806568f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592806568f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592806568f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instance, you could alias "integer" to be the same as "int". But no need to do that.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597ec5a9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597ec5a9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597ec5a9b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597ec5a9b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86921a3f8c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86921a3f8c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86921a3f8c_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86921a3f8c_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86921a3f8c_8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86921a3f8c_8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f2ef2c8143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f2ef2c8143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f2ef2c8143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f2ef2c8143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2ef2c814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2ef2c814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f2ef2c8143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f2ef2c8143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592806568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592806568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5a0a6ba2ea_1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5a0a6ba2ea_1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addresses{8,9}.c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Were these ints instead of chars, you would still do +1, and the compiler would know that it's really +4.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5a0a6ba2ea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5a0a6ba2ea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https://www.youtube.com/watch?v=I_8ZH1Ggjk0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https://www.youtube.com/watch?v=WwnI0RS6J5A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9c7a2e96b2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9c7a2e96b2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compare0.c</a:t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865235447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865235447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865235447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865235447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recall last week that we had to use strcmp to compare strings. Why was that?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compare{1,2}.c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to type "HI!"</a:t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9c7a2e96b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9c7a2e96b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9c7a2e96b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9c7a2e96b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9c7a2e96b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9c7a2e96b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9755a6ec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9755a6ec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9c7a2e96b2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9c7a2e96b2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9c7a2e96b2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9c7a2e96b2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9c7a2e96b2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9c7a2e96b2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c7a2e96b2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c7a2e96b2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9c7a2e96b2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9c7a2e96b2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9c7a2e96b2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9c7a2e96b2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compare{3,4}.c</a:t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9c7a2e96b2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9c7a2e96b2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copy{0,1}.c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Have to use "hi!" in lowercase</a:t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9c7a2e96b2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9c7a2e96b2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9c7a2e96b2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9c7a2e96b2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9c7a2e96b2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9c7a2e96b2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2ef2c8143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2ef2c8143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Reveal volunteer's artwork on stage, if any; invite others to make their own and send it to us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9c7a2e96b2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9c7a2e96b2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9c7a2e96b2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9c7a2e96b2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9c7a2e96b2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9c7a2e96b2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c7a2e96b2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c7a2e96b2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9c7a2e96b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9c7a2e96b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435ffdea7c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435ffdea7c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copy{2,3,4}.c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9c7a2e96b2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9c7a2e96b2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9c7a2e96b2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9c7a2e96b2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c7a2e96b2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c7a2e96b2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9c7a2e96b2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9c7a2e96b2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6921a3f8c_8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6921a3f8c_8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9c7a2e96b2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9c7a2e96b2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c7a2e96b2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c7a2e96b2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9c7a2e96b2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9c7a2e96b2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9c7a2e96b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9c7a2e96b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9c7a2e96b2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9c7a2e96b2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61e2d6d490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61e2d6d490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copy5.c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592806568f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592806568f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memory.c, create in advance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[Note: not necessary to free strings returned by get_string, CS50's library does for you.]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f2ef2c8143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f2ef2c8143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garbage.c</a:t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9c7a2e96b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9c7a2e96b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9c7a2e96b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9c7a2e96b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6921a3f8c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6921a3f8c_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9c7a2e96b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9c7a2e96b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9c7a2e96b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9c7a2e96b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9c7a2e96b2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9c7a2e96b2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592806568f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592806568f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maybe we shouldn't do that</a:t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9c7a2e96b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9c7a2e96b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if we instead…</a:t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9c7a2e96b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9c7a2e96b2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9c7a2e96b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9c7a2e96b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https://www.youtube.com/watch?v=3uLKjb973HU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435ffdea7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435ffdea7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DRINKING GLASS DEMO</a:t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435ffdea7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435ffdea7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swap0.c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this one ready to go in a swap.c file</a:t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435ffdea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435ffdea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6921a3f8c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6921a3f8c_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592806568f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1592806568f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865235447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865235447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61e2d6d4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61e2d6d4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61e2d6d49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61e2d6d49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61e2d6d4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61e2d6d4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61e2d6d490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61e2d6d490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61e2d6d490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61e2d6d490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61e2d6d49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61e2d6d49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61e2d6d490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61e2d6d490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61e2d6d490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61e2d6d490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6921a3f8c_8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86921a3f8c_8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61e2d6d49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61e2d6d49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61e2d6d490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61e2d6d490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61e2d6d490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61e2d6d490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61e2d6d49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61e2d6d49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swap0.c again</a:t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61e2d6d490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61e2d6d490_0_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61e2d6d490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61e2d6d490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61e2d6d490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61e2d6d490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61e2d6d490_0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61e2d6d490_0_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61e2d6d490_0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61e2d6d490_0_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61e2d6d490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61e2d6d490_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6921a3f8c_8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6921a3f8c_8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61e2d6d490_0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61e2d6d490_0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61e2d6d490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61e2d6d490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61e2d6d490_0_1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61e2d6d490_0_1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61e2d6d490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61e2d6d490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61e2d6d490_0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61e2d6d490_0_1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61e2d6d490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61e2d6d490_0_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61e2d6d490_0_1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61e2d6d490_0_1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61e2d6d490_0_1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61e2d6d490_0_1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61e2d6d49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61e2d6d49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2865235447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2865235447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fix?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6921a3f8c_8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6921a3f8c_8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Reveal volunteer's artwork on stage, if any; invite others to make their own and send it to us</a:t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61e2d6d490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61e2d6d490_0_1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61e2d6d490_0_1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61e2d6d490_0_1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swap1.c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61e2d6d490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61e2d6d490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61e2d6d490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61e2d6d490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61e2d6d490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61e2d6d490_0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61e2d6d490_0_1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61e2d6d490_0_1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61e2d6d490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61e2d6d490_0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61e2d6d490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61e2d6d490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61e2d6d490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61e2d6d490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61e2d6d490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61e2d6d490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6523544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6523544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9280656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9280656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61e2d6d490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61e2d6d490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4364fa33b8_248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4364fa33b8_248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61e2d6d490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61e2d6d490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1e2d6d49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61e2d6d49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bad about this picture?</a:t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61e2d6d490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61e2d6d490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61e2d6d490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61e2d6d490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61e2d6d490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61e2d6d490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about these other training wheels?</a:t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61e2d6d490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61e2d6d490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get0.c</a:t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2949c8622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2949c8622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2949c86228d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2949c86228d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2ef2c814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2ef2c8143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2949c86228d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2949c86228d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get1.c</a:t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2949c86228d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2949c86228d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2949c86228d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2949c86228d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get2.c</a:t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2949c86228d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2949c86228d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2949c86228d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2949c86228d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61e2d6d490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61e2d6d490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2865235447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2865235447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phonebook{0,1}.c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cp.c</a:t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9c7a2e96b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9c7a2e96b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61e2d6d490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61e2d6d490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61e2d6d490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61e2d6d490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grayscale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2ef2c814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2ef2c814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 is 255 255 255. But what are these F's? hmmm</a:t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61e2d6d490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61e2d6d490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sepia</a:t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61e2d6d490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61e2d6d490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</a:t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61e2d6d490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61e2d6d490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blur</a:t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61e2d6d490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61e2d6d490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detection</a:t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2865235447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2865235447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https://xkcd.com/138/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1592806568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1592806568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2ef2c814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2ef2c814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2ef2c814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2ef2c814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2ef2c814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2ef2c814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2ef2c814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2ef2c8143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2ef2c8143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2ef2c8143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2ef2c814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2ef2c8143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9755a6ec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9755a6ec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a0c23888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5a0c23888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2ef2c8143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2ef2c8143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2ef2c8143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2ef2c8143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2ef2c814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2ef2c814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2ef2c814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2ef2c814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2ef2c814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2ef2c814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2ef2c814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2ef2c814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2ef2c814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2ef2c814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2ef2c814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2ef2c8143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2ef2c814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2ef2c814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2ef2c8143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2ef2c8143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92806568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92806568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2ef2c8143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2ef2c8143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2ef2c8143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2ef2c8143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2ef2c814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2ef2c814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2ef2c8143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2ef2c8143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2ef2c814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2ef2c814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"ten"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2ef2c8143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2ef2c8143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"eleven"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2ef2c8143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2ef2c8143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2ef2c8143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2ef2c8143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2ef2c8143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2ef2c8143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2ef2c8143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2ef2c8143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92806568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592806568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2ef2c8143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2ef2c8143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"one zero" not "ten"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2ef2c8143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2ef2c8143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"one one", not "eleven"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2ef2c8143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2ef2c8143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2ef2c8143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2ef2c8143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2ef2c8143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2ef2c8143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865235447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865235447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2ef2c8143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2ef2c8143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2ef2c8143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2ef2c8143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2ef2c8143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2ef2c8143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2ef2c8143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2ef2c8143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592806568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592806568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2ef2c8143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2ef2c8143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592806568f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592806568f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592806568f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592806568f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92806568f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592806568f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592806568f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592806568f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1a44cb7b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1a44cb7b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1a44cb7bf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1a44cb7bf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61a44cb7bf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61a44cb7bf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1a44cb7b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61a44cb7b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1a44cb7b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1a44cb7b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9280656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59280656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1a44cb7bf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1a44cb7bf_0_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addresses0.c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this code, how's it stored in memory?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1a44cb7bf_0_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1a44cb7bf_0_1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1a44cb7bf_0_1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1a44cb7bf_0_1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61a44cb7bf_0_1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61a44cb7bf_0_1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1a44cb7bf_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61a44cb7bf_0_1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addresses1.c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turns out C has two operators that let us see and access addresses like that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1e2d6d49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1e2d6d49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pointer is essentially an address, or more precisely a variable that can store an address.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1e2d6d49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61e2d6d49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addresses{2,3}.c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86921a3f8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86921a3f8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86921a3f8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86921a3f8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86921a3f8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86921a3f8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92806568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92806568f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86921a3f8c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86921a3f8c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61a44cb7bf_0_1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61a44cb7bf_0_1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1a44cb7bf_0_1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61a44cb7bf_0_1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61a44cb7bf_0_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61a44cb7bf_0_1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1a44cb7bf_0_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61a44cb7bf_0_1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1a44cb7bf_0_1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61a44cb7bf_0_1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1a44cb7bf_0_1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1a44cb7bf_0_1245:notes"/>
          <p:cNvSpPr txBox="1">
            <a:spLocks noGrp="1"/>
          </p:cNvSpPr>
          <p:nvPr>
            <p:ph type="body" idx="1"/>
          </p:nvPr>
        </p:nvSpPr>
        <p:spPr>
          <a:xfrm>
            <a:off x="685800" y="41148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MAILBOX DEMO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59755a6e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59755a6e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61a44cb7bf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61a44cb7bf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1a44cb7bf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61a44cb7bf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92806568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92806568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1a44cb7bf_0_1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1a44cb7bf_0_1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1e2d6d49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1e2d6d490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86921a3f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86921a3f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addresses{4,5}.c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61e2d6d49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61e2d6d49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addresses{4,5}.c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add addresses4.5 and just print address of s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1a44cb7bf_0_1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1a44cb7bf_0_1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who cares about the specific addresses, think of this just as a pointer literally, an arrow.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1a44cb7bf_0_1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1a44cb7bf_0_1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addresses6.c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592806568f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592806568f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61a44cb7bf_0_1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61a44cb7bf_0_1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addresses7.c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TRAINING WHEELS.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just an address.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61e2d6d49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61e2d6d49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"string"? It's a type we defined for you. In fact, recall how we made our own type last week for a person.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f2ef2c8143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f2ef2c8143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3uLKjb973HU" TargetMode="Externa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jp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s50.ly/ar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s50.ly/scree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s50.ly/lunch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4"/>
          <p:cNvSpPr/>
          <p:nvPr/>
        </p:nvSpPr>
        <p:spPr>
          <a:xfrm>
            <a:off x="3657600" y="238200"/>
            <a:ext cx="5257800" cy="46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93B6DB-0418-1358-3A0D-0C726DCCBC71}"/>
              </a:ext>
            </a:extLst>
          </p:cNvPr>
          <p:cNvSpPr txBox="1"/>
          <p:nvPr/>
        </p:nvSpPr>
        <p:spPr>
          <a:xfrm>
            <a:off x="474248" y="437052"/>
            <a:ext cx="3158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… that is this whole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structure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struct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int integer;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int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08BB5B-4DC2-72E8-6E10-38DF7DC1B743}"/>
              </a:ext>
            </a:extLst>
          </p:cNvPr>
          <p:cNvSpPr txBox="1"/>
          <p:nvPr/>
        </p:nvSpPr>
        <p:spPr>
          <a:xfrm>
            <a:off x="492846" y="3214348"/>
            <a:ext cx="359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give me a data type called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…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integer;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D61723-0EAE-D9A6-5027-5CC1AFC5ECCE}"/>
              </a:ext>
            </a:extLst>
          </p:cNvPr>
          <p:cNvSpPr txBox="1"/>
          <p:nvPr/>
        </p:nvSpPr>
        <p:spPr>
          <a:xfrm>
            <a:off x="492846" y="3214348"/>
            <a:ext cx="359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… that is actually an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uint8_t BYTE;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39E2CB-6B58-DD39-587A-725E12DC6A95}"/>
              </a:ext>
            </a:extLst>
          </p:cNvPr>
          <p:cNvSpPr txBox="1"/>
          <p:nvPr/>
        </p:nvSpPr>
        <p:spPr>
          <a:xfrm>
            <a:off x="446351" y="1723412"/>
            <a:ext cx="3865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 user friendly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uint8_t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BYTE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6D4A03-DBC5-68A9-F508-219B5208E5C2}"/>
              </a:ext>
            </a:extLst>
          </p:cNvPr>
          <p:cNvSpPr txBox="1"/>
          <p:nvPr/>
        </p:nvSpPr>
        <p:spPr>
          <a:xfrm>
            <a:off x="446351" y="1723412"/>
            <a:ext cx="3865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give me a data type called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…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uint8_t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BYTE;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AC600-31AC-F399-3BA8-90C97787ED00}"/>
              </a:ext>
            </a:extLst>
          </p:cNvPr>
          <p:cNvSpPr txBox="1"/>
          <p:nvPr/>
        </p:nvSpPr>
        <p:spPr>
          <a:xfrm>
            <a:off x="446351" y="1723412"/>
            <a:ext cx="4891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… that is actually an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 integer with 8 bits</a:t>
            </a:r>
          </a:p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Courier New" panose="02070309020205020404" pitchFamily="49" charset="0"/>
              </a:rPr>
              <a:t>which is a data type declared in some other C header file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*string;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1E467-C93E-8C7C-F79F-F1217827F3DB}"/>
              </a:ext>
            </a:extLst>
          </p:cNvPr>
          <p:cNvSpPr txBox="1"/>
          <p:nvPr/>
        </p:nvSpPr>
        <p:spPr>
          <a:xfrm>
            <a:off x="446351" y="1723412"/>
            <a:ext cx="3865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typedef used in </a:t>
            </a:r>
            <a:r>
              <a:rPr lang="en-US" dirty="0">
                <a:solidFill>
                  <a:schemeClr val="accent4"/>
                </a:solidFill>
              </a:rPr>
              <a:t>#cs50.h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5"/>
          <p:cNvSpPr/>
          <p:nvPr/>
        </p:nvSpPr>
        <p:spPr>
          <a:xfrm>
            <a:off x="466725" y="6703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5"/>
          <p:cNvSpPr/>
          <p:nvPr/>
        </p:nvSpPr>
        <p:spPr>
          <a:xfrm>
            <a:off x="2753600" y="6703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5"/>
          <p:cNvSpPr/>
          <p:nvPr/>
        </p:nvSpPr>
        <p:spPr>
          <a:xfrm>
            <a:off x="74850" y="11710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5"/>
          <p:cNvSpPr/>
          <p:nvPr/>
        </p:nvSpPr>
        <p:spPr>
          <a:xfrm>
            <a:off x="3117700" y="11710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5"/>
          <p:cNvSpPr/>
          <p:nvPr/>
        </p:nvSpPr>
        <p:spPr>
          <a:xfrm>
            <a:off x="1269025" y="1238625"/>
            <a:ext cx="1371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5"/>
          <p:cNvSpPr/>
          <p:nvPr/>
        </p:nvSpPr>
        <p:spPr>
          <a:xfrm>
            <a:off x="864625" y="1671825"/>
            <a:ext cx="306300" cy="181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5"/>
          <p:cNvSpPr/>
          <p:nvPr/>
        </p:nvSpPr>
        <p:spPr>
          <a:xfrm>
            <a:off x="466750" y="3483225"/>
            <a:ext cx="3063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5"/>
          <p:cNvSpPr/>
          <p:nvPr/>
        </p:nvSpPr>
        <p:spPr>
          <a:xfrm>
            <a:off x="1596275" y="15754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5"/>
          <p:cNvSpPr/>
          <p:nvPr/>
        </p:nvSpPr>
        <p:spPr>
          <a:xfrm>
            <a:off x="1269025" y="2076100"/>
            <a:ext cx="17400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5"/>
          <p:cNvSpPr/>
          <p:nvPr/>
        </p:nvSpPr>
        <p:spPr>
          <a:xfrm>
            <a:off x="2753600" y="1708875"/>
            <a:ext cx="306300" cy="173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5"/>
          <p:cNvSpPr/>
          <p:nvPr/>
        </p:nvSpPr>
        <p:spPr>
          <a:xfrm>
            <a:off x="3151400" y="3527825"/>
            <a:ext cx="317100" cy="94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5"/>
          <p:cNvSpPr/>
          <p:nvPr/>
        </p:nvSpPr>
        <p:spPr>
          <a:xfrm>
            <a:off x="1596275" y="2551625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5"/>
          <p:cNvSpPr/>
          <p:nvPr/>
        </p:nvSpPr>
        <p:spPr>
          <a:xfrm>
            <a:off x="1170825" y="3527850"/>
            <a:ext cx="14694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5"/>
          <p:cNvSpPr/>
          <p:nvPr/>
        </p:nvSpPr>
        <p:spPr>
          <a:xfrm>
            <a:off x="836750" y="3955000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5"/>
          <p:cNvSpPr/>
          <p:nvPr/>
        </p:nvSpPr>
        <p:spPr>
          <a:xfrm>
            <a:off x="2742663" y="3984050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5"/>
          <p:cNvSpPr/>
          <p:nvPr/>
        </p:nvSpPr>
        <p:spPr>
          <a:xfrm>
            <a:off x="1170913" y="3052325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5"/>
          <p:cNvSpPr/>
          <p:nvPr/>
        </p:nvSpPr>
        <p:spPr>
          <a:xfrm>
            <a:off x="2300363" y="3052325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5"/>
          <p:cNvSpPr/>
          <p:nvPr/>
        </p:nvSpPr>
        <p:spPr>
          <a:xfrm>
            <a:off x="3468500" y="482700"/>
            <a:ext cx="5469600" cy="412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char *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3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cs50.h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 arithmetic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4" name="Google Shape;754;p138"/>
          <p:cNvGraphicFramePr/>
          <p:nvPr/>
        </p:nvGraphicFramePr>
        <p:xfrm>
          <a:off x="0" y="-50"/>
          <a:ext cx="9143600" cy="6858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9" name="Google Shape;759;p13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4" name="Google Shape;764;p14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9" name="Google Shape;769;p14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4" name="Google Shape;774;p14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Google Shape;779;p14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4" name="Google Shape;784;p14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9" name="Google Shape;789;p14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4" name="Google Shape;794;p14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9" name="Google Shape;799;p14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4" name="Google Shape;804;p14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" name="Google Shape;809;p14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10" name="Google Shape;810;p149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1" name="Google Shape;811;p149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6" name="Google Shape;816;p15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1" name="Google Shape;821;p15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6" name="Google Shape;826;p15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1" name="Google Shape;831;p15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art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6" name="Google Shape;836;p15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1" name="Google Shape;841;p15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6" name="Google Shape;846;p15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1" name="Google Shape;851;p15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52" name="Google Shape;852;p157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3" name="Google Shape;853;p157"/>
          <p:cNvCxnSpPr/>
          <p:nvPr/>
        </p:nvCxnSpPr>
        <p:spPr>
          <a:xfrm flipH="1">
            <a:off x="1258825" y="980750"/>
            <a:ext cx="5486400" cy="2961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8" name="Google Shape;858;p15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59" name="Google Shape;859;p158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0" name="Google Shape;860;p158"/>
          <p:cNvCxnSpPr/>
          <p:nvPr/>
        </p:nvCxnSpPr>
        <p:spPr>
          <a:xfrm flipH="1">
            <a:off x="1258825" y="980750"/>
            <a:ext cx="5486400" cy="2961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malloc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" name="Google Shape;870;p16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71" name="Google Shape;871;p160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6" name="Google Shape;876;p16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77" name="Google Shape;877;p161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2" name="Google Shape;882;p16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83" name="Google Shape;883;p162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8" name="Google Shape;888;p16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89" name="Google Shape;889;p163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0" name="Google Shape;890;p163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075" y="152400"/>
            <a:ext cx="772984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5" name="Google Shape;895;p16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96" name="Google Shape;896;p164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7" name="Google Shape;897;p164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2" name="Google Shape;902;p16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03" name="Google Shape;903;p165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4" name="Google Shape;904;p165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9" name="Google Shape;909;p16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10" name="Google Shape;910;p166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1" name="Google Shape;911;p166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6" name="Google Shape;916;p16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17" name="Google Shape;917;p167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8" name="Google Shape;918;p167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3" name="Google Shape;923;p16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24" name="Google Shape;924;p168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5" name="Google Shape;925;p168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6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NULL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7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valgrind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7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 values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72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73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int *x; 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7863"/>
            <a:ext cx="9144003" cy="36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74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x = malloc(sizeof(int));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75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76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*y = 13;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77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78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y = x; 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79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180" descr="Adapted from http://cslibrary.stanford.edu/104/." title="Pointer Fun with Bink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int tmp = a;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a = b;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b = tmp;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7688" y="0"/>
            <a:ext cx="438861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8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8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by value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26" name="Google Shape;1026;p18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7" name="Google Shape;1027;p18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8" name="Google Shape;1028;p188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9" name="Google Shape;1029;p188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0" name="Google Shape;1030;p188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1" name="Google Shape;1031;p188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2" name="Google Shape;1032;p188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3" name="Google Shape;1033;p188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4" name="Google Shape;1034;p188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5" name="Google Shape;1035;p18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6" name="Google Shape;1036;p188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7" name="Google Shape;1037;p18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8" name="Google Shape;1038;p188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9" name="Google Shape;1039;p188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0" name="Google Shape;1040;p188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1" name="Google Shape;1041;p188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2" name="Google Shape;1042;p188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3" name="Google Shape;1043;p188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4" name="Google Shape;1044;p188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5" name="Google Shape;1045;p18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6" name="Google Shape;1046;p18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7" name="Google Shape;1047;p188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8" name="Google Shape;1048;p188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9" name="Google Shape;1049;p188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0" name="Google Shape;1050;p188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1" name="Google Shape;1051;p188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6" name="Google Shape;1056;p18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7" name="Google Shape;1057;p18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8" name="Google Shape;1058;p189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9" name="Google Shape;1059;p189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0" name="Google Shape;1060;p189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1" name="Google Shape;1061;p189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2" name="Google Shape;1062;p189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3" name="Google Shape;1063;p189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4" name="Google Shape;1064;p189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5" name="Google Shape;1065;p18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6" name="Google Shape;1066;p189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7" name="Google Shape;1067;p18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8" name="Google Shape;1068;p189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9" name="Google Shape;1069;p189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0" name="Google Shape;1070;p189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1" name="Google Shape;1071;p189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2" name="Google Shape;1072;p189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3" name="Google Shape;1073;p189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4" name="Google Shape;1074;p189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5" name="Google Shape;1075;p189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6" name="Google Shape;1076;p18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7" name="Google Shape;1077;p189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8" name="Google Shape;1078;p189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9" name="Google Shape;1079;p189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0" name="Google Shape;1080;p189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1" name="Google Shape;1081;p189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6" name="Google Shape;1086;p19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19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19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" name="Google Shape;1089;p19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0" name="Google Shape;1090;p190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5" name="Google Shape;1095;p19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6" name="Google Shape;1096;p19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7" name="Google Shape;1097;p19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8" name="Google Shape;1098;p19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9" name="Google Shape;1099;p191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0" name="Google Shape;1100;p191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1" name="Google Shape;1101;p191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6" name="Google Shape;1106;p192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192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192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192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0" name="Google Shape;1110;p192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1" name="Google Shape;1111;p192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2" name="Google Shape;1112;p192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3" name="Google Shape;1113;p192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4" name="Google Shape;1114;p192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↓</a:t>
            </a:r>
            <a:endParaRPr/>
          </a:p>
        </p:txBody>
      </p:sp>
      <p:sp>
        <p:nvSpPr>
          <p:cNvPr id="1115" name="Google Shape;1115;p192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0" name="Google Shape;1120;p19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19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2" name="Google Shape;1122;p19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3" name="Google Shape;1123;p19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4" name="Google Shape;1124;p193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5" name="Google Shape;1125;p193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6" name="Google Shape;1126;p193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27" name="Google Shape;1127;p193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28" name="Google Shape;1128;p193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↓</a:t>
            </a:r>
            <a:endParaRPr/>
          </a:p>
        </p:txBody>
      </p:sp>
      <p:sp>
        <p:nvSpPr>
          <p:cNvPr id="1129" name="Google Shape;1129;p193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863"/>
            <a:ext cx="9144002" cy="5023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4" name="Google Shape;1134;p19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5" name="Google Shape;1135;p19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6" name="Google Shape;1136;p19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7" name="Google Shape;1137;p19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8" name="Google Shape;1138;p194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9" name="Google Shape;1139;p194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0" name="Google Shape;1140;p194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1" name="Google Shape;1141;p194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2" name="Google Shape;1142;p194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3" name="Google Shape;1143;p194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8" name="Google Shape;1148;p19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9" name="Google Shape;1149;p19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0" name="Google Shape;1150;p19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1" name="Google Shape;1151;p19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195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3" name="Google Shape;1153;p195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4" name="Google Shape;1154;p195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5" name="Google Shape;1155;p195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6" name="Google Shape;1156;p195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7" name="Google Shape;1157;p195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2" name="Google Shape;1162;p19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19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19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5" name="Google Shape;1165;p19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6" name="Google Shape;1166;p196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" name="Google Shape;1167;p196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8" name="Google Shape;1168;p196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9" name="Google Shape;1169;p196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0" name="Google Shape;1170;p196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1" name="Google Shape;1171;p196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6" name="Google Shape;1176;p19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7" name="Google Shape;1177;p19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8" name="Google Shape;1178;p19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9" name="Google Shape;1179;p19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0" name="Google Shape;1180;p197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int tmp = a;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a = b;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b = tmp;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0" name="Google Shape;1190;p19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1" name="Google Shape;1191;p19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2" name="Google Shape;1192;p19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3" name="Google Shape;1193;p19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4" name="Google Shape;1194;p19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5" name="Google Shape;1195;p199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199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1" name="Google Shape;1201;p200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2" name="Google Shape;1202;p200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3" name="Google Shape;1203;p20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4" name="Google Shape;1204;p20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5" name="Google Shape;1205;p20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6" name="Google Shape;1206;p20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7" name="Google Shape;1207;p200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200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9" name="Google Shape;1209;p200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200"/>
          <p:cNvSpPr txBox="1"/>
          <p:nvPr/>
        </p:nvSpPr>
        <p:spPr>
          <a:xfrm>
            <a:off x="3619500" y="31535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swap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5" name="Google Shape;1215;p201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6" name="Google Shape;1216;p20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7" name="Google Shape;1217;p20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8" name="Google Shape;1218;p20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9" name="Google Shape;1219;p20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0" name="Google Shape;1220;p201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201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6" name="Google Shape;1226;p202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7" name="Google Shape;1227;p202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8" name="Google Shape;1228;p202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02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02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1" name="Google Shape;1231;p202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2" name="Google Shape;1232;p202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202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4" name="Google Shape;1234;p202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9" name="Google Shape;1239;p203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0" name="Google Shape;1240;p203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1" name="Google Shape;1241;p20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2" name="Google Shape;1242;p20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3" name="Google Shape;1243;p20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4" name="Google Shape;1244;p20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5" name="Google Shape;1245;p203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03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7" name="Google Shape;1247;p203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075" y="0"/>
            <a:ext cx="47298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2" name="Google Shape;1252;p20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3" name="Google Shape;1253;p20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4" name="Google Shape;1254;p20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5" name="Google Shape;1255;p20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6" name="Google Shape;1256;p20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7" name="Google Shape;1257;p20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8" name="Google Shape;1258;p204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204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0" name="Google Shape;1260;p204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1" name="Google Shape;1261;p204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204"/>
          <p:cNvSpPr txBox="1"/>
          <p:nvPr/>
        </p:nvSpPr>
        <p:spPr>
          <a:xfrm>
            <a:off x="3619500" y="31535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swap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7" name="Google Shape;1267;p205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8" name="Google Shape;1268;p20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9" name="Google Shape;1269;p20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0" name="Google Shape;1270;p20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1" name="Google Shape;1271;p20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2" name="Google Shape;1272;p20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3" name="Google Shape;1273;p205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205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205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6" name="Google Shape;1276;p205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7" name="Google Shape;1277;p205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8" name="Google Shape;1278;p205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9" name="Google Shape;1279;p205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4" name="Google Shape;1284;p20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5" name="Google Shape;1285;p20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6" name="Google Shape;1286;p20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7" name="Google Shape;1287;p20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8" name="Google Shape;1288;p20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9" name="Google Shape;1289;p20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0" name="Google Shape;1290;p20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206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206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3" name="Google Shape;1293;p206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4" name="Google Shape;1294;p206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5" name="Google Shape;1295;p206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6" name="Google Shape;1296;p206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1" name="Google Shape;1301;p207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2" name="Google Shape;1302;p20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3" name="Google Shape;1303;p20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4" name="Google Shape;1304;p20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5" name="Google Shape;1305;p20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6" name="Google Shape;1306;p20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7" name="Google Shape;1307;p20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207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207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0" name="Google Shape;1310;p207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1" name="Google Shape;1311;p207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2" name="Google Shape;1312;p207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3" name="Google Shape;1313;p207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4" name="Google Shape;1314;p207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9" name="Google Shape;1319;p20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0" name="Google Shape;1320;p20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1" name="Google Shape;1321;p20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2" name="Google Shape;1322;p20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3" name="Google Shape;1323;p20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4" name="Google Shape;1324;p20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5" name="Google Shape;1325;p20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208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208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8" name="Google Shape;1328;p208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9" name="Google Shape;1329;p208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0" name="Google Shape;1330;p20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1" name="Google Shape;1331;p20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2" name="Google Shape;1332;p208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7" name="Google Shape;1337;p209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8" name="Google Shape;1338;p20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9" name="Google Shape;1339;p20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0" name="Google Shape;1340;p20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1" name="Google Shape;1341;p20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2" name="Google Shape;1342;p20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3" name="Google Shape;1343;p209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209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209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6" name="Google Shape;1346;p209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7" name="Google Shape;1347;p209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8" name="Google Shape;1348;p209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9" name="Google Shape;1349;p209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0" name="Google Shape;1350;p209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5" name="Google Shape;1355;p210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6" name="Google Shape;1356;p210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7" name="Google Shape;1357;p21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8" name="Google Shape;1358;p21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9" name="Google Shape;1359;p21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1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1" name="Google Shape;1361;p210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210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210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4" name="Google Shape;1364;p210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5" name="Google Shape;1365;p210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6" name="Google Shape;1366;p210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7" name="Google Shape;1367;p210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8" name="Google Shape;1368;p210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3" name="Google Shape;1373;p211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4" name="Google Shape;1374;p211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5" name="Google Shape;1375;p21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6" name="Google Shape;1376;p21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7" name="Google Shape;1377;p21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8" name="Google Shape;1378;p21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9" name="Google Shape;1379;p211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11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11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2" name="Google Shape;1382;p211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3" name="Google Shape;1383;p211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4" name="Google Shape;1384;p211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5" name="Google Shape;1385;p211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0" name="Google Shape;1390;p212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1" name="Google Shape;1391;p212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2" name="Google Shape;1392;p212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3" name="Google Shape;1393;p212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4" name="Google Shape;1394;p212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5" name="Google Shape;1395;p212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6" name="Google Shape;1396;p212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212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8" name="Google Shape;1398;p212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2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by reference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cs50.ly/art</a:t>
            </a:r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2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int tmp = a;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a = b;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b = tmp;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int tmp = *a;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*a = *b;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*b = tmp;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8" name="Google Shape;1418;p21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9" name="Google Shape;1419;p21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0" name="Google Shape;1420;p21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1" name="Google Shape;1421;p21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2" name="Google Shape;1422;p21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3" name="Google Shape;1423;p21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4" name="Google Shape;1424;p21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216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6" name="Google Shape;1426;p216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1" name="Google Shape;1431;p217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2" name="Google Shape;1432;p21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3" name="Google Shape;1433;p21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4" name="Google Shape;1434;p21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5" name="Google Shape;1435;p21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6" name="Google Shape;1436;p21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21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217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217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0" name="Google Shape;1440;p217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1" name="Google Shape;1441;p217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2" name="Google Shape;1442;p217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3" name="Google Shape;1443;p217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4" name="Google Shape;1444;p217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45" name="Google Shape;1445;p217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0" name="Google Shape;1450;p21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1" name="Google Shape;1451;p21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2" name="Google Shape;1452;p21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3" name="Google Shape;1453;p21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4" name="Google Shape;1454;p21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5" name="Google Shape;1455;p21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6" name="Google Shape;1456;p21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218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218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9" name="Google Shape;1459;p218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0" name="Google Shape;1460;p218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1" name="Google Shape;1461;p21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2" name="Google Shape;1462;p21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3" name="Google Shape;1463;p218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64" name="Google Shape;1464;p218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65" name="Google Shape;1465;p218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0" name="Google Shape;1470;p219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1" name="Google Shape;1471;p21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2" name="Google Shape;1472;p21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3" name="Google Shape;1473;p21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4" name="Google Shape;1474;p21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5" name="Google Shape;1475;p21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6" name="Google Shape;1476;p219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219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219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9" name="Google Shape;1479;p219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0" name="Google Shape;1480;p219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1" name="Google Shape;1481;p219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2" name="Google Shape;1482;p219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3" name="Google Shape;1483;p219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84" name="Google Shape;1484;p219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85" name="Google Shape;1485;p219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0" name="Google Shape;1490;p220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1" name="Google Shape;1491;p220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2" name="Google Shape;1492;p22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3" name="Google Shape;1493;p22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4" name="Google Shape;1494;p22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5" name="Google Shape;1495;p22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6" name="Google Shape;1496;p220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220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220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9" name="Google Shape;1499;p220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0" name="Google Shape;1500;p220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1" name="Google Shape;1501;p220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2" name="Google Shape;1502;p220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3" name="Google Shape;1503;p220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04" name="Google Shape;1504;p220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05" name="Google Shape;1505;p220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0" name="Google Shape;1510;p221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1" name="Google Shape;1511;p221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2" name="Google Shape;1512;p22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3" name="Google Shape;1513;p22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4" name="Google Shape;1514;p22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5" name="Google Shape;1515;p22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6" name="Google Shape;1516;p221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221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221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9" name="Google Shape;1519;p221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0" name="Google Shape;1520;p221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1" name="Google Shape;1521;p221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2" name="Google Shape;1522;p221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3" name="Google Shape;1523;p221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24" name="Google Shape;1524;p221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25" name="Google Shape;1525;p221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0" name="Google Shape;1530;p222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1" name="Google Shape;1531;p222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2" name="Google Shape;1532;p222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3" name="Google Shape;1533;p222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4" name="Google Shape;1534;p222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5" name="Google Shape;1535;p222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6" name="Google Shape;1536;p222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222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222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9" name="Google Shape;1539;p222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0" name="Google Shape;1540;p222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1" name="Google Shape;1541;p222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2" name="Google Shape;1542;p222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3" name="Google Shape;1543;p222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44" name="Google Shape;1544;p222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9" name="Google Shape;1549;p223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0" name="Google Shape;1550;p223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22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22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3" name="Google Shape;1553;p22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4" name="Google Shape;1554;p22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5" name="Google Shape;1555;p223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223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7" name="Google Shape;1557;p223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Visit </a:t>
            </a:r>
            <a:r>
              <a:rPr lang="en" sz="1700">
                <a:solidFill>
                  <a:srgbClr val="FFFF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cs50.ly/screen</a:t>
            </a:r>
            <a:r>
              <a:rPr lang="en" sz="1700">
                <a:solidFill>
                  <a:schemeClr val="dk1"/>
                </a:solidFill>
              </a:rPr>
              <a:t> to view projector on your laptop and ask questions via chat.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Today's snacks will be whoopie pies! 🟤</a:t>
            </a:r>
            <a:endParaRPr sz="1700" b="1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If you didn't get a </a:t>
            </a:r>
            <a:r>
              <a:rPr lang="en" sz="1700" b="1">
                <a:solidFill>
                  <a:schemeClr val="dk1"/>
                </a:solidFill>
              </a:rPr>
              <a:t>rubber duck</a:t>
            </a:r>
            <a:r>
              <a:rPr lang="en" sz="1700">
                <a:solidFill>
                  <a:schemeClr val="dk1"/>
                </a:solidFill>
              </a:rPr>
              <a:t> 🦆 yet, ask Carter during break or after class!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If you'd like to attend </a:t>
            </a:r>
            <a:r>
              <a:rPr lang="en" sz="1700" b="1">
                <a:solidFill>
                  <a:schemeClr val="dk1"/>
                </a:solidFill>
              </a:rPr>
              <a:t>CS50 Lunch</a:t>
            </a:r>
            <a:r>
              <a:rPr lang="en" sz="1700">
                <a:solidFill>
                  <a:schemeClr val="dk1"/>
                </a:solidFill>
              </a:rPr>
              <a:t> this Fri 10/6 at 1:15pm, RSVP at </a:t>
            </a:r>
            <a:r>
              <a:rPr lang="en" sz="1700">
                <a:solidFill>
                  <a:srgbClr val="FFFF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cs50.ly/lunch</a:t>
            </a:r>
            <a:r>
              <a:rPr lang="en" sz="1700">
                <a:solidFill>
                  <a:schemeClr val="dk1"/>
                </a:solidFill>
              </a:rPr>
              <a:t>!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Do </a:t>
            </a:r>
            <a:r>
              <a:rPr lang="en" sz="1700" b="1">
                <a:solidFill>
                  <a:schemeClr val="dk1"/>
                </a:solidFill>
              </a:rPr>
              <a:t>say hi or ask questions</a:t>
            </a:r>
            <a:r>
              <a:rPr lang="en" sz="1700">
                <a:solidFill>
                  <a:schemeClr val="dk1"/>
                </a:solidFill>
              </a:rPr>
              <a:t> during break or after class!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</a:t>
            </a:r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int tmp = a;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a = b;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b = tmp;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int tmp = *a;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*a = *b;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*b = tmp;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2" name="Google Shape;1572;p22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3" name="Google Shape;1573;p22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4" name="Google Shape;1574;p22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5" name="Google Shape;1575;p22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6" name="Google Shape;1576;p226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7" name="Google Shape;1577;p226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8" name="Google Shape;1578;p226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79" name="Google Shape;1579;p226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80" name="Google Shape;1580;p226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81" name="Google Shape;1581;p226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27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587" name="Google Shape;1587;p22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8" name="Google Shape;1588;p22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9" name="Google Shape;1589;p22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0" name="Google Shape;1590;p22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1" name="Google Shape;1591;p227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2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 overflow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 overflow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2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buffer overflow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2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get_char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get_double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get_float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get_int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get_long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get_string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2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scanf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6" name="Google Shape;1616;p23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1" name="Google Shape;1621;p23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22" name="Google Shape;1622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2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41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0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2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200" y="152400"/>
            <a:ext cx="681758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6" name="Google Shape;1666;p23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67" name="Google Shape;1667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23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7" name="Google Shape;1707;p23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2" name="Google Shape;1712;p23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13" name="Google Shape;1713;p2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2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2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2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2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9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2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8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2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7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2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6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5" name="Google Shape;1725;p23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0" name="Google Shape;1730;p23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2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I/O</a:t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fopen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fclose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fprintf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fscanf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fread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fwrite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fseek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24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BMP</a:t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0" name="Google Shape;1750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5" name="Google Shape;1755;p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200" y="152400"/>
            <a:ext cx="681758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0" name="Google Shape;176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5" name="Google Shape;176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5000"/>
            <a:ext cx="9144001" cy="609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5" name="Google Shape;177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0" name="Google Shape;178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825" y="152400"/>
            <a:ext cx="583236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" name="Google Shape;1785;p24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200" y="152400"/>
            <a:ext cx="681758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200" y="152400"/>
            <a:ext cx="681758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200" y="152400"/>
            <a:ext cx="681758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0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2 3 4 5 6 7 8 9 A B C D E F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A B C D E F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2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A B C D E F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3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a b c d e f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hexadecimal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base-16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5" name="Google Shape;275;p5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r>
              <a:rPr lang="en" sz="1800" baseline="300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76" name="Google Shape;276;p5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r>
              <a:rPr lang="en" sz="1800" baseline="30000">
                <a:solidFill>
                  <a:srgbClr val="FFFFFF"/>
                </a:solidFill>
              </a:rPr>
              <a:t>0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5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83" name="Google Shape;283;p5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9" name="Google Shape;289;p5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90" name="Google Shape;290;p5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" name="Google Shape;296;p5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97" name="Google Shape;297;p5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02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3" name="Google Shape;303;p6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04" name="Google Shape;304;p6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0" name="Google Shape;310;p6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11" name="Google Shape;311;p6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04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6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18" name="Google Shape;318;p6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05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4" name="Google Shape;324;p6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25" name="Google Shape;325;p6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06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6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32" name="Google Shape;332;p6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07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Google Shape;338;p65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39" name="Google Shape;339;p65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08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6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46" name="Google Shape;346;p6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09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6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53" name="Google Shape;353;p6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0A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6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60" name="Google Shape;360;p6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0B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67" name="Google Shape;367;p6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0C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7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74" name="Google Shape;374;p7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0D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7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81" name="Google Shape;381;p7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0E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7" name="Google Shape;387;p7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88" name="Google Shape;388;p7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7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95" name="Google Shape;395;p7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34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7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02" name="Google Shape;402;p7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75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09" name="Google Shape;409;p75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5" name="Google Shape;415;p7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16" name="Google Shape;416;p7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7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7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p7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8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3" name="Google Shape;443;p8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44" name="Google Shape;444;p8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8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51" name="Google Shape;451;p8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52" name="Google Shape;452;p81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 × F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F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4" name="Google Shape;454;p81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8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61" name="Google Shape;461;p8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62" name="Google Shape;462;p82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 × 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3" name="Google Shape;463;p82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4" name="Google Shape;464;p82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8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71" name="Google Shape;471;p8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72" name="Google Shape;472;p83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240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3" name="Google Shape;473;p83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4" name="Google Shape;474;p83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20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0" name="Google Shape;480;p8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255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11111111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" name="Google Shape;507;p8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" name="Google Shape;512;p9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7" name="Google Shape;517;p9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" name="Google Shape;522;p9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7" name="Google Shape;527;p9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06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7" name="Google Shape;537;p9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" name="Google Shape;542;p9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7" name="Google Shape;547;p9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46E9FB-26DB-6DC7-3A8F-311662A1CEFA}"/>
              </a:ext>
            </a:extLst>
          </p:cNvPr>
          <p:cNvSpPr txBox="1"/>
          <p:nvPr/>
        </p:nvSpPr>
        <p:spPr>
          <a:xfrm>
            <a:off x="731521" y="2343345"/>
            <a:ext cx="109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address of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int* 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AC592-71D2-E7DF-7F7D-72DFA994C186}"/>
              </a:ext>
            </a:extLst>
          </p:cNvPr>
          <p:cNvSpPr txBox="1"/>
          <p:nvPr/>
        </p:nvSpPr>
        <p:spPr>
          <a:xfrm>
            <a:off x="311700" y="3329035"/>
            <a:ext cx="5315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notation used to imply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declared is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 pointer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 * 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367A7B-E4B9-AEA3-619E-BD18604972D6}"/>
              </a:ext>
            </a:extLst>
          </p:cNvPr>
          <p:cNvSpPr txBox="1"/>
          <p:nvPr/>
        </p:nvSpPr>
        <p:spPr>
          <a:xfrm>
            <a:off x="446352" y="3201949"/>
            <a:ext cx="3459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whitespace does not matter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7" cy="5125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7" name="Google Shape;587;p10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2" name="Google Shape;592;p10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7" name="Google Shape;597;p10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2" name="Google Shape;602;p10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7" name="Google Shape;607;p10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2" name="Google Shape;612;p11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13" name="Google Shape;613;p110"/>
          <p:cNvCxnSpPr/>
          <p:nvPr/>
        </p:nvCxnSpPr>
        <p:spPr>
          <a:xfrm rot="-5400000" flipH="1">
            <a:off x="3798550" y="2595325"/>
            <a:ext cx="1317300" cy="213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8" name="Google Shape;628;p11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4500"/>
            <a:ext cx="9143997" cy="5652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3" name="Google Shape;633;p11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s[0]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s[1]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s[2]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s[3]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8" name="Google Shape;638;p11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3" name="Google Shape;643;p11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8" name="Google Shape;648;p11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3" name="Google Shape;653;p11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{366C6E7D-FA73-4340-A46F-58C48B5B34AB}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0x127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54" name="Google Shape;654;p118"/>
          <p:cNvCxnSpPr/>
          <p:nvPr/>
        </p:nvCxnSpPr>
        <p:spPr>
          <a:xfrm rot="5400000">
            <a:off x="3230350" y="2245225"/>
            <a:ext cx="1321800" cy="9183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char *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AD492-210F-05A3-D24A-5EB53C5E128B}"/>
              </a:ext>
            </a:extLst>
          </p:cNvPr>
          <p:cNvSpPr txBox="1"/>
          <p:nvPr/>
        </p:nvSpPr>
        <p:spPr>
          <a:xfrm>
            <a:off x="311700" y="3031467"/>
            <a:ext cx="5710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string is actually a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char*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having NUL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\0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to indicate end of sequence</a:t>
            </a:r>
          </a:p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whereas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is a single 1byte character without a NUL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\0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ending   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80564-2CF9-D679-A8F6-D53A6CF84735}"/>
              </a:ext>
            </a:extLst>
          </p:cNvPr>
          <p:cNvSpPr txBox="1"/>
          <p:nvPr/>
        </p:nvSpPr>
        <p:spPr>
          <a:xfrm>
            <a:off x="474248" y="437052"/>
            <a:ext cx="3158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give me a data type called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…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accent1">
                <a:lumMod val="40000"/>
                <a:lumOff val="6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2607</Words>
  <Application>Microsoft Office PowerPoint</Application>
  <PresentationFormat>On-screen Show (16:9)</PresentationFormat>
  <Paragraphs>1364</Paragraphs>
  <Slides>225</Slides>
  <Notes>225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225</vt:i4>
      </vt:variant>
    </vt:vector>
  </HeadingPairs>
  <TitlesOfParts>
    <vt:vector size="230" baseType="lpstr">
      <vt:lpstr>Arial</vt:lpstr>
      <vt:lpstr>Consolas</vt:lpstr>
      <vt:lpstr>Courier New</vt:lpstr>
      <vt:lpstr>Simple Dark</vt:lpstr>
      <vt:lpstr>Simple Dark</vt:lpstr>
      <vt:lpstr>PowerPoint Presentation</vt:lpstr>
      <vt:lpstr>This is CS50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pixel 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cs50.ly/art</vt:lpstr>
      <vt:lpstr>RGB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hexadecimal</vt:lpstr>
      <vt:lpstr>base-16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cs50.h</vt:lpstr>
      <vt:lpstr>pointer arithmetic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NULL</vt:lpstr>
      <vt:lpstr>valgrind</vt:lpstr>
      <vt:lpstr>garbage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scope</vt:lpstr>
      <vt:lpstr>passing by value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passing by 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I/O</vt:lpstr>
      <vt:lpstr>PowerPoint Presentation</vt:lpstr>
      <vt:lpstr>BMP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Duy Dang</cp:lastModifiedBy>
  <cp:revision>5</cp:revision>
  <dcterms:modified xsi:type="dcterms:W3CDTF">2024-06-20T19:14:05Z</dcterms:modified>
</cp:coreProperties>
</file>